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22"/>
  </p:notesMasterIdLst>
  <p:sldIdLst>
    <p:sldId id="256" r:id="rId2"/>
    <p:sldId id="276" r:id="rId3"/>
    <p:sldId id="305" r:id="rId4"/>
    <p:sldId id="306" r:id="rId5"/>
    <p:sldId id="307" r:id="rId6"/>
    <p:sldId id="318" r:id="rId7"/>
    <p:sldId id="311" r:id="rId8"/>
    <p:sldId id="301" r:id="rId9"/>
    <p:sldId id="338" r:id="rId10"/>
    <p:sldId id="335" r:id="rId11"/>
    <p:sldId id="324" r:id="rId12"/>
    <p:sldId id="313" r:id="rId13"/>
    <p:sldId id="326" r:id="rId14"/>
    <p:sldId id="331" r:id="rId15"/>
    <p:sldId id="342" r:id="rId16"/>
    <p:sldId id="343" r:id="rId17"/>
    <p:sldId id="341" r:id="rId18"/>
    <p:sldId id="328" r:id="rId19"/>
    <p:sldId id="317" r:id="rId20"/>
    <p:sldId id="303" r:id="rId21"/>
  </p:sldIdLst>
  <p:sldSz cx="9144000" cy="5143500" type="screen16x9"/>
  <p:notesSz cx="6858000" cy="9144000"/>
  <p:embeddedFontLst>
    <p:embeddedFont>
      <p:font typeface="Google Sans" panose="020B0604020202020204" charset="0"/>
      <p:regular r:id="rId23"/>
      <p:bold r:id="rId24"/>
      <p:italic r:id="rId25"/>
      <p:boldItalic r:id="rId26"/>
    </p:embeddedFont>
    <p:embeddedFont>
      <p:font typeface="Google Sans Medium" panose="020B0604020202020204" charset="0"/>
      <p:regular r:id="rId27"/>
      <p:bold r:id="rId28"/>
      <p:italic r:id="rId29"/>
      <p:boldItalic r:id="rId30"/>
    </p:embeddedFont>
    <p:embeddedFont>
      <p:font typeface="Helvetica Neue Light" panose="020B060402020202020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ctave Antoni" initials="OA" lastIdx="2" clrIdx="0">
    <p:extLst>
      <p:ext uri="{19B8F6BF-5375-455C-9EA6-DF929625EA0E}">
        <p15:presenceInfo xmlns:p15="http://schemas.microsoft.com/office/powerpoint/2012/main" userId="ca96be18017120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F6AF3F-0343-4A23-BE9C-02CC7B9B73EC}">
  <a:tblStyle styleId="{4BF6AF3F-0343-4A23-BE9C-02CC7B9B73EC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9F7B-54D6-413E-ACD6-0FCB2DC4F3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1462" autoAdjust="0"/>
  </p:normalViewPr>
  <p:slideViewPr>
    <p:cSldViewPr snapToGrid="0">
      <p:cViewPr varScale="1">
        <p:scale>
          <a:sx n="138" d="100"/>
          <a:sy n="138" d="100"/>
        </p:scale>
        <p:origin x="1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ccbf6ac24_6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ccbf6ac24_6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371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57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399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41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58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627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6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71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48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143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009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Red">
  <p:cSld name="CUSTOM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">
  <p:cSld name="TITLE_2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Yellow 700">
  <p:cSld name="CUSTOM_1_1_1_1_1_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Green 900">
  <p:cSld name="CUSTOM_1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Red 800">
  <p:cSld name="CUSTOM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Intro/Context Slide">
  <p:cSld name="Blank - Title_1_1_3_1_1">
    <p:bg>
      <p:bgPr>
        <a:solidFill>
          <a:srgbClr val="FBBC04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header">
  <p:cSld name="Blank - Title_1_1_3_1_1_2">
    <p:bg>
      <p:bgPr>
        <a:noFill/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avLst/>
              <a:gdLst/>
              <a:ahLst/>
              <a:cxnLst/>
              <a:rect l="l" t="t" r="r" b="b"/>
              <a:pathLst>
                <a:path w="20455" h="20992" extrusionOk="0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avLst/>
              <a:gdLst/>
              <a:ahLst/>
              <a:cxnLst/>
              <a:rect l="l" t="t" r="r" b="b"/>
              <a:pathLst>
                <a:path w="12954" h="19584" extrusionOk="0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avLst/>
              <a:gdLst/>
              <a:ahLst/>
              <a:cxnLst/>
              <a:rect l="l" t="t" r="r" b="b"/>
              <a:pathLst>
                <a:path w="2970" h="19800" extrusionOk="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avLst/>
              <a:gdLst/>
              <a:ahLst/>
              <a:cxnLst/>
              <a:rect l="l" t="t" r="r" b="b"/>
              <a:pathLst>
                <a:path w="12468" h="13518" extrusionOk="0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">
  <p:cSld name="TITLE_2_1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Red">
  <p:cSld name="TITLE_2_3_3_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Slide 1">
  <p:cSld name="Blank - Title_1_1_3_1_1_1_1">
    <p:bg>
      <p:bgPr>
        <a:solidFill>
          <a:srgbClr val="FBBC04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Blue">
  <p:cSld name="CUSTOM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 1">
  <p:cSld name="CUSTOM_2_1_1">
    <p:bg>
      <p:bgPr>
        <a:solidFill>
          <a:srgbClr val="FF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subTitle" idx="1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2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 1">
  <p:cSld name="TITLE_2_1_2_1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37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7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Blue 1">
  <p:cSld name="TITLE_2_2_1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38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Green 1">
  <p:cSld name="TITLE_2_1_1_2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3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 1">
  <p:cSld name="TITLE_2_1_1_1_1_1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40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">
  <p:cSld name="CUSTOM_2_1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lue">
  <p:cSld name="TITLE_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Blue">
  <p:cSld name="TITLE_2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Yellow">
  <p:cSld name="CUSTOM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Yellow">
  <p:cSld name="TITLE_2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Green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9" r:id="rId9"/>
    <p:sldLayoutId id="2147483661" r:id="rId10"/>
    <p:sldLayoutId id="2147483665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7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.oc-static.com/upload/2019/10/24/15719089174041_Capture%20d%E2%80%99e%CC%81cran%202019-10-24%20a%CC%80%2011.20.23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485175" y="3846487"/>
            <a:ext cx="8310300" cy="90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Presented by: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Octave Antoni</a:t>
            </a:r>
          </a:p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Last Updated: 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September 19</a:t>
            </a:r>
            <a:r>
              <a:rPr lang="en" sz="1800" baseline="30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, 2022</a:t>
            </a:r>
            <a:endParaRPr sz="8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7"/>
          <p:cNvSpPr/>
          <p:nvPr/>
        </p:nvSpPr>
        <p:spPr>
          <a:xfrm>
            <a:off x="416849" y="1819773"/>
            <a:ext cx="83103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3C4043"/>
                </a:solidFill>
                <a:latin typeface="Google Sans Medium"/>
                <a:ea typeface="Roboto"/>
                <a:cs typeface="Roboto"/>
                <a:sym typeface="Google Sans Medium"/>
              </a:rPr>
              <a:t>Analyzing Food Product Data</a:t>
            </a:r>
            <a:endParaRPr sz="4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47"/>
          <p:cNvSpPr/>
          <p:nvPr/>
        </p:nvSpPr>
        <p:spPr>
          <a:xfrm>
            <a:off x="522575" y="3505418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7"/>
          <p:cNvSpPr txBox="1"/>
          <p:nvPr/>
        </p:nvSpPr>
        <p:spPr>
          <a:xfrm>
            <a:off x="7814375" y="292125"/>
            <a:ext cx="1210200" cy="18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 descr="The Department of Health and Human Services">
            <a:hlinkClick r:id="rId3"/>
            <a:extLst>
              <a:ext uri="{FF2B5EF4-FFF2-40B4-BE49-F238E27FC236}">
                <a16:creationId xmlns:a16="http://schemas.microsoft.com/office/drawing/2014/main" id="{DBBFDC8D-FEE1-2194-124F-F6BD2234B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721" y="27221"/>
            <a:ext cx="2143125" cy="203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695" y="895902"/>
            <a:ext cx="4180778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Both Nutri Score and Energy are </a:t>
            </a:r>
            <a:r>
              <a:rPr lang="en-US" sz="1400" b="1" dirty="0">
                <a:solidFill>
                  <a:schemeClr val="tx1"/>
                </a:solidFill>
              </a:rPr>
              <a:t>not normally distributed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</a:rPr>
              <a:t>We can see that there are </a:t>
            </a:r>
            <a:r>
              <a:rPr lang="en-US" sz="1400" b="1" dirty="0">
                <a:solidFill>
                  <a:schemeClr val="tx1"/>
                </a:solidFill>
              </a:rPr>
              <a:t>2 peaks </a:t>
            </a:r>
            <a:r>
              <a:rPr lang="en-US" sz="1400" dirty="0">
                <a:solidFill>
                  <a:schemeClr val="tx1"/>
                </a:solidFill>
              </a:rPr>
              <a:t>for both variables at 0-15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 and 250-1500 for Energy (KJ / 100g)</a:t>
            </a:r>
          </a:p>
          <a:p>
            <a:pPr marL="171450" indent="0">
              <a:lnSpc>
                <a:spcPct val="100000"/>
              </a:lnSpc>
              <a:buNone/>
            </a:pPr>
            <a:endParaRPr lang="en-US" sz="8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</a:rPr>
              <a:t>High Variance and standard deviation for </a:t>
            </a:r>
            <a:r>
              <a:rPr lang="en-US" sz="1400" b="1" dirty="0" err="1">
                <a:solidFill>
                  <a:schemeClr val="tx1"/>
                </a:solidFill>
              </a:rPr>
              <a:t>Nutriscore</a:t>
            </a:r>
            <a:r>
              <a:rPr lang="en-US" sz="1400" b="1" dirty="0">
                <a:solidFill>
                  <a:schemeClr val="tx1"/>
                </a:solidFill>
              </a:rPr>
              <a:t> and Energy</a:t>
            </a:r>
            <a:r>
              <a:rPr lang="en-US" sz="1400" dirty="0">
                <a:solidFill>
                  <a:schemeClr val="tx1"/>
                </a:solidFill>
              </a:rPr>
              <a:t> (627,971/792 for energy and 92/9.6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pPr lvl="1">
              <a:lnSpc>
                <a:spcPct val="100000"/>
              </a:lnSpc>
            </a:pPr>
            <a:endParaRPr lang="en-US" sz="9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</a:rPr>
              <a:t>Both variables have low skewness and kurtosis </a:t>
            </a:r>
            <a:r>
              <a:rPr lang="en-US" sz="1400" dirty="0">
                <a:solidFill>
                  <a:schemeClr val="tx1"/>
                </a:solidFill>
              </a:rPr>
              <a:t>(0.59 and  -0.35 for Energy | 0.3 and -1,1 for </a:t>
            </a:r>
            <a:r>
              <a:rPr lang="en-US" sz="1400" dirty="0" err="1">
                <a:solidFill>
                  <a:schemeClr val="tx1"/>
                </a:solidFill>
              </a:rPr>
              <a:t>Nutriscore</a:t>
            </a:r>
            <a:r>
              <a:rPr lang="en-US" sz="1400" dirty="0">
                <a:solidFill>
                  <a:schemeClr val="tx1"/>
                </a:solidFill>
              </a:rPr>
              <a:t>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51" y="15324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Distribution of Nutrition Score and Energy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CCA02C-730F-3BFA-540B-9B1E70258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33C9BD-B629-8697-F350-59D0D73174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572000" y="2668965"/>
            <a:ext cx="4571999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27889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01886" y="1307366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The </a:t>
            </a:r>
            <a:r>
              <a:rPr lang="en-US" sz="1400" b="1" dirty="0">
                <a:solidFill>
                  <a:schemeClr val="tx1"/>
                </a:solidFill>
              </a:rPr>
              <a:t>concentration of all nutrients is highly unequal </a:t>
            </a:r>
            <a:r>
              <a:rPr lang="en-US" sz="1400" dirty="0">
                <a:solidFill>
                  <a:schemeClr val="tx1"/>
                </a:solidFill>
              </a:rPr>
              <a:t>(Gini index &gt; 0.5)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The</a:t>
            </a:r>
            <a:r>
              <a:rPr lang="en-US" sz="1400" b="1" dirty="0">
                <a:solidFill>
                  <a:schemeClr val="tx1"/>
                </a:solidFill>
              </a:rPr>
              <a:t> concentration of energy is moderately unequal </a:t>
            </a:r>
            <a:r>
              <a:rPr lang="en-US" sz="1400" dirty="0">
                <a:solidFill>
                  <a:schemeClr val="tx1"/>
                </a:solidFill>
              </a:rPr>
              <a:t>(Gini index = 0.41)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UK Nutrition Score and Saturated Fat are the most unequally distributed variables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with Gini indexes   ~= 0.7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Concentration of nutrients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552D2D-0123-04F6-4C43-5721F4894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088"/>
            <a:ext cx="4572000" cy="24418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721A1E-20DA-5D5F-62AF-8F827E971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8" y="2699333"/>
            <a:ext cx="4572001" cy="244181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539985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Analysis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296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80209" y="1481613"/>
            <a:ext cx="3362888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Very strong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UK-FR Nutri Scores </a:t>
            </a:r>
            <a:r>
              <a:rPr lang="en-US" sz="1400" dirty="0">
                <a:solidFill>
                  <a:schemeClr val="tx1"/>
                </a:solidFill>
              </a:rPr>
              <a:t>and </a:t>
            </a:r>
            <a:r>
              <a:rPr lang="en-US" sz="1400" b="1" dirty="0">
                <a:solidFill>
                  <a:schemeClr val="tx1"/>
                </a:solidFill>
              </a:rPr>
              <a:t>Salt and Sodium </a:t>
            </a:r>
            <a:r>
              <a:rPr lang="en-US" sz="1400" dirty="0">
                <a:solidFill>
                  <a:schemeClr val="tx1"/>
                </a:solidFill>
              </a:rPr>
              <a:t>(R &gt; 0.94)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correlation </a:t>
            </a:r>
            <a:r>
              <a:rPr lang="en-US" sz="1400" dirty="0">
                <a:solidFill>
                  <a:schemeClr val="tx1"/>
                </a:solidFill>
              </a:rPr>
              <a:t>between</a:t>
            </a:r>
            <a:r>
              <a:rPr lang="en-US" sz="1400" b="1" dirty="0">
                <a:solidFill>
                  <a:schemeClr val="tx1"/>
                </a:solidFill>
              </a:rPr>
              <a:t> Fat and Saturated Fat </a:t>
            </a:r>
            <a:r>
              <a:rPr lang="en-US" sz="1400" dirty="0">
                <a:solidFill>
                  <a:schemeClr val="tx1"/>
                </a:solidFill>
              </a:rPr>
              <a:t>(R = 0.72)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correlation between Sugars  and Carbohydrates </a:t>
            </a:r>
            <a:r>
              <a:rPr lang="en-US" sz="1400" dirty="0">
                <a:solidFill>
                  <a:schemeClr val="tx1"/>
                </a:solidFill>
              </a:rPr>
              <a:t>(R = 0.62)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2398699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Correlation of numeric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0F8351-56F6-EBDA-C974-F72AC0414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075079" y="0"/>
            <a:ext cx="6068921" cy="51435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267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99304" y="1415403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association </a:t>
            </a:r>
            <a:r>
              <a:rPr lang="en-US" sz="1400" dirty="0">
                <a:solidFill>
                  <a:schemeClr val="tx1"/>
                </a:solidFill>
              </a:rPr>
              <a:t>between Nutrition Score UK and Nutrition Score FR (Cramer’s V = 0.75)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association </a:t>
            </a:r>
            <a:r>
              <a:rPr lang="en-US" sz="1400" dirty="0">
                <a:solidFill>
                  <a:schemeClr val="tx1"/>
                </a:solidFill>
              </a:rPr>
              <a:t>between Food Category and Nutrition Score UK / FR (Cramer’s V = 0.37)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Association of categorical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384E9B-0A6C-1CB4-D2C1-92CE22E04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572003" y="-33390"/>
            <a:ext cx="4574026" cy="244289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08888C5-C18B-8283-5FEB-78A68C02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572003" y="2700607"/>
            <a:ext cx="4574026" cy="244289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068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09240" y="1446172"/>
            <a:ext cx="4433232" cy="35582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: Correlation between Nutri-Score and Fat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Food category strongly correlated with several nutrients </a:t>
            </a:r>
            <a:r>
              <a:rPr lang="en-US" sz="1400" dirty="0">
                <a:solidFill>
                  <a:schemeClr val="tx1"/>
                </a:solidFill>
              </a:rPr>
              <a:t>(Carbohydrates the most)</a:t>
            </a:r>
            <a:endParaRPr lang="en-US" sz="1400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Strong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Nutrition Score Grades (UK) and Saturated Fat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Moderate correlation </a:t>
            </a:r>
            <a:r>
              <a:rPr lang="en-US" sz="1400" dirty="0">
                <a:solidFill>
                  <a:schemeClr val="tx1"/>
                </a:solidFill>
              </a:rPr>
              <a:t>between </a:t>
            </a:r>
            <a:r>
              <a:rPr lang="en-US" sz="1400" b="1" dirty="0">
                <a:solidFill>
                  <a:schemeClr val="tx1"/>
                </a:solidFill>
              </a:rPr>
              <a:t>Nutrition Score and Fat</a:t>
            </a:r>
            <a:r>
              <a:rPr lang="en-US" sz="1400" dirty="0">
                <a:solidFill>
                  <a:schemeClr val="tx1"/>
                </a:solidFill>
              </a:rPr>
              <a:t> / Energy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0" y="324690"/>
            <a:ext cx="3979491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Correlation of numeric and categorical variables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F9343-5445-D6A4-6D88-ED2260BC8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07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4F0C1-3EB4-43DB-DFF1-D732BA329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8" y="2663892"/>
            <a:ext cx="4572002" cy="247453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92957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933554"/>
            <a:ext cx="4433232" cy="35582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Hypothesis : Nutrition Score decreasing over time with healthy food trend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disproved by data</a:t>
            </a:r>
            <a:r>
              <a:rPr lang="en-US" sz="1400" b="1" dirty="0">
                <a:solidFill>
                  <a:schemeClr val="tx1"/>
                </a:solidFill>
              </a:rPr>
              <a:t>, Nutrition Score is increasing over time</a:t>
            </a:r>
            <a:r>
              <a:rPr lang="en-US" sz="1400" dirty="0">
                <a:solidFill>
                  <a:schemeClr val="tx1"/>
                </a:solidFill>
              </a:rPr>
              <a:t> (R = 0.57)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Number of Ingredients </a:t>
            </a:r>
            <a:r>
              <a:rPr lang="en-US" sz="1400" dirty="0">
                <a:solidFill>
                  <a:schemeClr val="tx1"/>
                </a:solidFill>
              </a:rPr>
              <a:t>possibly</a:t>
            </a:r>
            <a:r>
              <a:rPr lang="en-US" sz="1400" b="1" dirty="0">
                <a:solidFill>
                  <a:schemeClr val="tx1"/>
                </a:solidFill>
              </a:rPr>
              <a:t> from Palm Oil strongly decreasing (R = 0.55)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0" y="324690"/>
            <a:ext cx="3979491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Time series Analysis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F9343-5445-D6A4-6D88-ED2260BC8B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14789" y="5070"/>
            <a:ext cx="3561175" cy="25428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4F0C1-3EB4-43DB-DFF1-D732BA3295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14789" y="2571750"/>
            <a:ext cx="3558666" cy="256667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8675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80381" y="1336833"/>
            <a:ext cx="4752209" cy="333719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Hypothesis : When keeping only nutrients, PCA would allow for a </a:t>
            </a:r>
            <a:r>
              <a:rPr lang="en-US" sz="1400" b="1" dirty="0">
                <a:solidFill>
                  <a:schemeClr val="tx1"/>
                </a:solidFill>
              </a:rPr>
              <a:t>clean separation between foods with different nutrition scores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PCA </a:t>
            </a:r>
            <a:r>
              <a:rPr lang="en-US" sz="1400" b="1" dirty="0">
                <a:solidFill>
                  <a:schemeClr val="tx1"/>
                </a:solidFill>
              </a:rPr>
              <a:t>is not able to differentiate between these products</a:t>
            </a:r>
            <a:r>
              <a:rPr lang="en-US" sz="1400" dirty="0">
                <a:solidFill>
                  <a:schemeClr val="tx1"/>
                </a:solidFill>
              </a:rPr>
              <a:t>, even when keeping only nutrients as variables.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Applying Principal Component Analysis (PCA) to categories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970DA-E858-4C3E-115E-8AC86BEE92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00403" y="5070"/>
            <a:ext cx="2789946" cy="25428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2F1553-C443-5416-1860-507BBAB07A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86076" y="2571750"/>
            <a:ext cx="2816091" cy="256667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24087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120686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117599" y="673067"/>
            <a:ext cx="8908802" cy="4164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In this dataset,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Sugary Snacks is the most represented category at ~20% 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171450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The distribution of Carbohydrates is widely spread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with a high IQR.</a:t>
            </a: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None of the food products variables are normally distributed, and they all have an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unequal concentration</a:t>
            </a: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There is 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strong correlation between Saturated Fat and Nutrition Score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 average nutrition score of new entries is increasing over time  New products are less healthy</a:t>
            </a:r>
          </a:p>
          <a:p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The number of additives with palm oil is decreasing over time 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The campaign against the use of palm oil is working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70205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F24A-EB88-79D1-5D17-DD39597F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Table of contents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B94CDB-A930-C137-DF22-D3377441CBBC}"/>
              </a:ext>
            </a:extLst>
          </p:cNvPr>
          <p:cNvSpPr txBox="1"/>
          <p:nvPr/>
        </p:nvSpPr>
        <p:spPr>
          <a:xfrm>
            <a:off x="673500" y="1603249"/>
            <a:ext cx="779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Dataset</a:t>
            </a: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Key figures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Correlation</a:t>
            </a:r>
            <a:r>
              <a:rPr lang="fr-FR" sz="2000" dirty="0">
                <a:latin typeface="Google Sans" panose="020B0604020202020204" charset="0"/>
              </a:rPr>
              <a:t> </a:t>
            </a:r>
            <a:r>
              <a:rPr lang="fr-FR" sz="2000" dirty="0" err="1">
                <a:latin typeface="Google Sans" panose="020B0604020202020204" charset="0"/>
              </a:rPr>
              <a:t>analysis</a:t>
            </a:r>
            <a:endParaRPr lang="fr-FR" sz="2000" dirty="0">
              <a:latin typeface="Google Sans" panose="020B0604020202020204" charset="0"/>
            </a:endParaRPr>
          </a:p>
          <a:p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1013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6970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311398" y="874246"/>
            <a:ext cx="8637217" cy="4135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Project based on an the open food database (downloadable at https://world.openfoodfacts.org/)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Analyze the data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en-US" sz="1600" dirty="0">
                <a:solidFill>
                  <a:schemeClr val="tx1"/>
                </a:solidFill>
              </a:rPr>
              <a:t>Univariate and bivariate analysis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chemeClr val="tx1"/>
                </a:solidFill>
              </a:rPr>
              <a:t>Main objective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Present the analysis to a wide audience.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Analysis of product data,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highlighting key figures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Multivariate analyses  Measuring correlation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Proving hypotheses  descriptive and exploratory analysis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7936-7DC4-1625-15D7-6DCEB7D2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405058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1398" y="238416"/>
            <a:ext cx="7797800" cy="414337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567707" y="745764"/>
            <a:ext cx="8521204" cy="43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Dataset = 1 csv table,  initially 161 columns</a:t>
            </a:r>
          </a:p>
          <a:p>
            <a:pPr marL="171450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Filtered down to 20 columns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en-US" sz="1600">
                <a:solidFill>
                  <a:schemeClr val="tx1"/>
                </a:solidFill>
                <a:sym typeface="Wingdings" panose="05000000000000000000" pitchFamily="2" charset="2"/>
              </a:rPr>
              <a:t>including 5 categorical  and 15numeric variables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columns with more than 90% NA values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tagged columns with duplicate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categorical variables with &gt;100 unique values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site specific and user specific variables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Removed the quantity column since all nutrients are for 100g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Calculated 2 columns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 Nutrition score grades for UK and France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97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1398" y="238416"/>
            <a:ext cx="7797800" cy="414337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311398" y="723176"/>
            <a:ext cx="8521204" cy="41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Removed rows with incoherent values (ex. 150g / 100g)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Removed rows based on maximal possible energy value for 100g (3762kJ)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Removed row with no energy information, and no information on all of the 3 principal nutrients (fat, proteins and carbohydrates)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Deleted duplicate rows and product names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Analysis of categorical variables and replacement of mistypes based on calculation of </a:t>
            </a:r>
            <a:r>
              <a:rPr lang="en-US" sz="1600" dirty="0" err="1">
                <a:solidFill>
                  <a:schemeClr val="tx1"/>
                </a:solidFill>
              </a:rPr>
              <a:t>Levenshtein</a:t>
            </a:r>
            <a:r>
              <a:rPr lang="en-US" sz="1600" dirty="0">
                <a:solidFill>
                  <a:schemeClr val="tx1"/>
                </a:solidFill>
              </a:rPr>
              <a:t> distance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Data imputation (median) for </a:t>
            </a:r>
            <a:r>
              <a:rPr lang="en-US" sz="1600" dirty="0" err="1">
                <a:solidFill>
                  <a:schemeClr val="tx1"/>
                </a:solidFill>
              </a:rPr>
              <a:t>NaN</a:t>
            </a:r>
            <a:r>
              <a:rPr lang="en-US" sz="1600" dirty="0">
                <a:solidFill>
                  <a:schemeClr val="tx1"/>
                </a:solidFill>
              </a:rPr>
              <a:t> numeric values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2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figures</a:t>
            </a:r>
          </a:p>
        </p:txBody>
      </p:sp>
    </p:spTree>
    <p:extLst>
      <p:ext uri="{BB962C8B-B14F-4D97-AF65-F5344CB8AC3E}">
        <p14:creationId xmlns:p14="http://schemas.microsoft.com/office/powerpoint/2010/main" val="384890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412" y="1406962"/>
            <a:ext cx="4180778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Sugary snacks is the most represented category </a:t>
            </a:r>
            <a:r>
              <a:rPr lang="en-US" sz="1400" dirty="0">
                <a:solidFill>
                  <a:schemeClr val="tx1"/>
                </a:solidFill>
              </a:rPr>
              <a:t>with 19.2% of products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Salty snacks is the least represented category</a:t>
            </a:r>
            <a:r>
              <a:rPr lang="en-US" sz="1400" dirty="0">
                <a:solidFill>
                  <a:schemeClr val="tx1"/>
                </a:solidFill>
              </a:rPr>
              <a:t> with only 4.5% of products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There is a good repartition of Nutri Scores </a:t>
            </a:r>
            <a:r>
              <a:rPr lang="en-US" sz="1400" dirty="0">
                <a:solidFill>
                  <a:schemeClr val="tx1"/>
                </a:solidFill>
              </a:rPr>
              <a:t>with D and B the most and least represented at 22.2% and 18.7% respectively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Repartition of food products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65662-F3CE-E3E1-B698-33619895D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0" r="1611"/>
          <a:stretch/>
        </p:blipFill>
        <p:spPr>
          <a:xfrm>
            <a:off x="4572000" y="13461"/>
            <a:ext cx="4572000" cy="25622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7154FB-08F0-0F03-F437-E22867F036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1" r="1711"/>
          <a:stretch/>
        </p:blipFill>
        <p:spPr>
          <a:xfrm>
            <a:off x="4572001" y="2581291"/>
            <a:ext cx="4572000" cy="25622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84087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661471"/>
            <a:ext cx="4571999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Carbohydrates has the widest </a:t>
            </a:r>
            <a:r>
              <a:rPr lang="en-US" sz="1400" b="1" dirty="0">
                <a:solidFill>
                  <a:schemeClr val="tx1"/>
                </a:solidFill>
              </a:rPr>
              <a:t>spread and Inter-Quartile Range (IQR)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Carbohydrates and Sugars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variance, standard deviation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Salt and Sodium have the lowest variance, standard deviation, mean and median values.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Carbohydrates and Fat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mean and median values.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Salt and Sodium </a:t>
            </a:r>
            <a:r>
              <a:rPr lang="en-US" sz="1400" dirty="0">
                <a:solidFill>
                  <a:schemeClr val="tx1"/>
                </a:solidFill>
              </a:rPr>
              <a:t>have the </a:t>
            </a:r>
            <a:r>
              <a:rPr lang="en-US" sz="1400" b="1" dirty="0">
                <a:solidFill>
                  <a:schemeClr val="tx1"/>
                </a:solidFill>
              </a:rPr>
              <a:t>highest Skewness and Kurtosis (</a:t>
            </a:r>
            <a:r>
              <a:rPr lang="en-US" sz="1400" b="1" dirty="0" err="1">
                <a:solidFill>
                  <a:schemeClr val="tx1"/>
                </a:solidFill>
              </a:rPr>
              <a:t>peakness</a:t>
            </a:r>
            <a:r>
              <a:rPr lang="en-US" sz="1400" b="1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324690"/>
            <a:ext cx="3864600" cy="863367"/>
          </a:xfrm>
        </p:spPr>
        <p:txBody>
          <a:bodyPr/>
          <a:lstStyle/>
          <a:p>
            <a:r>
              <a:rPr lang="en-US" sz="2200" b="1" dirty="0">
                <a:solidFill>
                  <a:schemeClr val="tx1"/>
                </a:solidFill>
              </a:rPr>
              <a:t>Distribution of Nutrients</a:t>
            </a:r>
            <a:endParaRPr lang="en-US" sz="2200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4A7E7-FD6F-6C97-C672-8BF70ECE1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08840"/>
            <a:ext cx="4572000" cy="24745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2ACBC1-0F57-B022-3594-5DDEB0634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983376"/>
            <a:ext cx="4572001" cy="183543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19550837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3250</TotalTime>
  <Words>802</Words>
  <Application>Microsoft Office PowerPoint</Application>
  <PresentationFormat>On-screen Show (16:9)</PresentationFormat>
  <Paragraphs>111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Google Sans</vt:lpstr>
      <vt:lpstr>Google Sans Medium</vt:lpstr>
      <vt:lpstr>Roboto</vt:lpstr>
      <vt:lpstr>Arial</vt:lpstr>
      <vt:lpstr>Helvetica Neue Light</vt:lpstr>
      <vt:lpstr>Wingdings</vt:lpstr>
      <vt:lpstr>Google GBO Template</vt:lpstr>
      <vt:lpstr>PowerPoint Presentation</vt:lpstr>
      <vt:lpstr>Table of contents</vt:lpstr>
      <vt:lpstr>Introduction</vt:lpstr>
      <vt:lpstr>Dataset</vt:lpstr>
      <vt:lpstr>Dataset</vt:lpstr>
      <vt:lpstr>Data cleaning</vt:lpstr>
      <vt:lpstr>Key figures</vt:lpstr>
      <vt:lpstr>Repartition of food products</vt:lpstr>
      <vt:lpstr>Distribution of Nutrients</vt:lpstr>
      <vt:lpstr>Distribution of Nutrition Score and Energy</vt:lpstr>
      <vt:lpstr>Concentration of nutrients</vt:lpstr>
      <vt:lpstr>Correlation Analysis </vt:lpstr>
      <vt:lpstr>Correlation of numeric variables</vt:lpstr>
      <vt:lpstr>Association of categorical variables</vt:lpstr>
      <vt:lpstr>Correlation of numeric and categorical variables</vt:lpstr>
      <vt:lpstr>Time series Analysis</vt:lpstr>
      <vt:lpstr>Applying Principal Component Analysis (PCA) to categories</vt:lpstr>
      <vt:lpstr>Conclusion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Octave Antoni</cp:lastModifiedBy>
  <cp:revision>33</cp:revision>
  <dcterms:modified xsi:type="dcterms:W3CDTF">2022-09-16T11:35:43Z</dcterms:modified>
</cp:coreProperties>
</file>